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</p:sldIdLst>
  <p:sldSz cy="5143500" cx="9144000"/>
  <p:notesSz cx="6858000" cy="9144000"/>
  <p:embeddedFontLst>
    <p:embeddedFont>
      <p:font typeface="Spectral"/>
      <p:regular r:id="rId12"/>
      <p:bold r:id="rId13"/>
      <p:italic r:id="rId14"/>
      <p:boldItalic r:id="rId15"/>
    </p:embeddedFont>
    <p:embeddedFont>
      <p:font typeface="Spectral Medium"/>
      <p:regular r:id="rId16"/>
      <p:bold r:id="rId17"/>
      <p:italic r:id="rId18"/>
      <p:boldItalic r:id="rId1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font" Target="fonts/Spectral-bold.fntdata"/><Relationship Id="rId12" Type="http://schemas.openxmlformats.org/officeDocument/2006/relationships/font" Target="fonts/Spectral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Spectral-boldItalic.fntdata"/><Relationship Id="rId14" Type="http://schemas.openxmlformats.org/officeDocument/2006/relationships/font" Target="fonts/Spectral-italic.fntdata"/><Relationship Id="rId17" Type="http://schemas.openxmlformats.org/officeDocument/2006/relationships/font" Target="fonts/SpectralMedium-bold.fntdata"/><Relationship Id="rId16" Type="http://schemas.openxmlformats.org/officeDocument/2006/relationships/font" Target="fonts/SpectralMedium-regular.fntdata"/><Relationship Id="rId5" Type="http://schemas.openxmlformats.org/officeDocument/2006/relationships/notesMaster" Target="notesMasters/notesMaster1.xml"/><Relationship Id="rId19" Type="http://schemas.openxmlformats.org/officeDocument/2006/relationships/font" Target="fonts/SpectralMedium-boldItalic.fntdata"/><Relationship Id="rId6" Type="http://schemas.openxmlformats.org/officeDocument/2006/relationships/slide" Target="slides/slide1.xml"/><Relationship Id="rId18" Type="http://schemas.openxmlformats.org/officeDocument/2006/relationships/font" Target="fonts/SpectralMedium-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176a214859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2176a214859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2176a214859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2176a214859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2176a214859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2176a214859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2176a214859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2176a214859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176a214859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2176a214859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5" Type="http://schemas.openxmlformats.org/officeDocument/2006/relationships/image" Target="../media/image6.png"/><Relationship Id="rId6" Type="http://schemas.openxmlformats.org/officeDocument/2006/relationships/hyperlink" Target="https://www.youtube.com/watch?v=05ctqqShjMs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jpg"/><Relationship Id="rId4" Type="http://schemas.openxmlformats.org/officeDocument/2006/relationships/image" Target="../media/image9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676201" y="408850"/>
            <a:ext cx="7791600" cy="1503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91"/>
              <a:buFont typeface="Arial"/>
              <a:buNone/>
            </a:pPr>
            <a:r>
              <a:rPr i="1" lang="es" sz="4120">
                <a:solidFill>
                  <a:srgbClr val="434343"/>
                </a:solidFill>
                <a:latin typeface="Spectral Medium"/>
                <a:ea typeface="Spectral Medium"/>
                <a:cs typeface="Spectral Medium"/>
                <a:sym typeface="Spectral Medium"/>
              </a:rPr>
              <a:t>Automatic writing</a:t>
            </a:r>
            <a:endParaRPr i="1" sz="4120">
              <a:solidFill>
                <a:srgbClr val="434343"/>
              </a:solidFill>
              <a:latin typeface="Spectral Medium"/>
              <a:ea typeface="Spectral Medium"/>
              <a:cs typeface="Spectral Medium"/>
              <a:sym typeface="Spectral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9117"/>
              <a:buFont typeface="Arial"/>
              <a:buNone/>
            </a:pPr>
            <a:r>
              <a:rPr i="1" lang="es" sz="3400">
                <a:solidFill>
                  <a:srgbClr val="666666"/>
                </a:solidFill>
                <a:latin typeface="Spectral Medium"/>
                <a:ea typeface="Spectral Medium"/>
                <a:cs typeface="Spectral Medium"/>
                <a:sym typeface="Spectral Medium"/>
              </a:rPr>
              <a:t>William Kentridge</a:t>
            </a:r>
            <a:endParaRPr i="1" sz="3400">
              <a:solidFill>
                <a:srgbClr val="666666"/>
              </a:solidFill>
              <a:latin typeface="Spectral Medium"/>
              <a:ea typeface="Spectral Medium"/>
              <a:cs typeface="Spectral Medium"/>
              <a:sym typeface="Spectral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027"/>
              <a:buFont typeface="Arial"/>
              <a:buNone/>
            </a:pPr>
            <a:r>
              <a:rPr i="1" lang="es" sz="1622">
                <a:solidFill>
                  <a:srgbClr val="666666"/>
                </a:solidFill>
                <a:latin typeface="Spectral Medium"/>
                <a:ea typeface="Spectral Medium"/>
                <a:cs typeface="Spectral Medium"/>
                <a:sym typeface="Spectral Medium"/>
              </a:rPr>
              <a:t>Clara LLopis, Júlia Cervera, Jorge Martí, Verónica Civera y Carla Martínez </a:t>
            </a:r>
            <a:endParaRPr i="1" sz="1622">
              <a:solidFill>
                <a:srgbClr val="666666"/>
              </a:solidFill>
              <a:latin typeface="Spectral Medium"/>
              <a:ea typeface="Spectral Medium"/>
              <a:cs typeface="Spectral Medium"/>
              <a:sym typeface="Spectral Medium"/>
            </a:endParaRPr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475" y="2089350"/>
            <a:ext cx="2963476" cy="205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35800" y="2089350"/>
            <a:ext cx="2865400" cy="205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64675" y="2031925"/>
            <a:ext cx="2865400" cy="2197762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3"/>
          <p:cNvSpPr txBox="1"/>
          <p:nvPr/>
        </p:nvSpPr>
        <p:spPr>
          <a:xfrm>
            <a:off x="2413950" y="4272650"/>
            <a:ext cx="4316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u="sng">
                <a:solidFill>
                  <a:schemeClr val="hlink"/>
                </a:solidFill>
                <a:hlinkClick r:id="rId6"/>
              </a:rPr>
              <a:t>https://www.youtube.com/watch?v=05ctqqShjMs</a:t>
            </a:r>
            <a:r>
              <a:rPr lang="es" sz="1200"/>
              <a:t> </a:t>
            </a:r>
            <a:endParaRPr sz="12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highlight>
                  <a:schemeClr val="accent4"/>
                </a:highlight>
                <a:latin typeface="Spectral"/>
                <a:ea typeface="Spectral"/>
                <a:cs typeface="Spectral"/>
                <a:sym typeface="Spectral"/>
              </a:rPr>
              <a:t>INTRODUCCIÓN </a:t>
            </a:r>
            <a:endParaRPr>
              <a:highlight>
                <a:schemeClr val="accent4"/>
              </a:highlight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64" name="Google Shape;64;p14"/>
          <p:cNvSpPr txBox="1"/>
          <p:nvPr>
            <p:ph idx="1" type="body"/>
          </p:nvPr>
        </p:nvSpPr>
        <p:spPr>
          <a:xfrm>
            <a:off x="311700" y="1152475"/>
            <a:ext cx="4312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Spectral"/>
              <a:buChar char="-"/>
            </a:pPr>
            <a:r>
              <a:rPr i="1" lang="es">
                <a:latin typeface="Spectral"/>
                <a:ea typeface="Spectral"/>
                <a:cs typeface="Spectral"/>
                <a:sym typeface="Spectral"/>
              </a:rPr>
              <a:t>Película</a:t>
            </a:r>
            <a:r>
              <a:rPr i="1" lang="es">
                <a:latin typeface="Spectral"/>
                <a:ea typeface="Spectral"/>
                <a:cs typeface="Spectral"/>
                <a:sym typeface="Spectral"/>
              </a:rPr>
              <a:t> de animación compuesta por imagen texto y sonido, pixilación</a:t>
            </a:r>
            <a:endParaRPr i="1">
              <a:latin typeface="Spectral"/>
              <a:ea typeface="Spectral"/>
              <a:cs typeface="Spectral"/>
              <a:sym typeface="Spectr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Spectral"/>
              <a:buChar char="-"/>
            </a:pPr>
            <a:r>
              <a:rPr i="1" lang="es">
                <a:latin typeface="Spectral"/>
                <a:ea typeface="Spectral"/>
                <a:cs typeface="Spectral"/>
                <a:sym typeface="Spectral"/>
              </a:rPr>
              <a:t>escenas cotidianas, autobiográficas, recuerdo de su mujer. </a:t>
            </a:r>
            <a:endParaRPr i="1">
              <a:latin typeface="Spectral"/>
              <a:ea typeface="Spectral"/>
              <a:cs typeface="Spectral"/>
              <a:sym typeface="Spectr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Spectral"/>
              <a:buChar char="-"/>
            </a:pPr>
            <a:r>
              <a:rPr i="1" lang="es">
                <a:latin typeface="Spectral"/>
                <a:ea typeface="Spectral"/>
                <a:cs typeface="Spectral"/>
                <a:sym typeface="Spectral"/>
              </a:rPr>
              <a:t>Poesía</a:t>
            </a:r>
            <a:r>
              <a:rPr i="1" lang="es">
                <a:latin typeface="Spectral"/>
                <a:ea typeface="Spectral"/>
                <a:cs typeface="Spectral"/>
                <a:sym typeface="Spectral"/>
              </a:rPr>
              <a:t> visual, la escritura es la protagonista.</a:t>
            </a:r>
            <a:endParaRPr i="1">
              <a:latin typeface="Spectral"/>
              <a:ea typeface="Spectral"/>
              <a:cs typeface="Spectral"/>
              <a:sym typeface="Spectr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Spectral"/>
              <a:buChar char="-"/>
            </a:pPr>
            <a:r>
              <a:rPr i="1" lang="es">
                <a:latin typeface="Spectral"/>
                <a:ea typeface="Spectral"/>
                <a:cs typeface="Spectral"/>
                <a:sym typeface="Spectral"/>
              </a:rPr>
              <a:t>Referencia escritura </a:t>
            </a:r>
            <a:r>
              <a:rPr i="1" lang="es">
                <a:latin typeface="Spectral"/>
                <a:ea typeface="Spectral"/>
                <a:cs typeface="Spectral"/>
                <a:sym typeface="Spectral"/>
              </a:rPr>
              <a:t>automática del </a:t>
            </a:r>
            <a:r>
              <a:rPr i="1" lang="es">
                <a:latin typeface="Spectral"/>
                <a:ea typeface="Spectral"/>
                <a:cs typeface="Spectral"/>
                <a:sym typeface="Spectral"/>
              </a:rPr>
              <a:t>dadaismo, surrealismo</a:t>
            </a:r>
            <a:endParaRPr i="1">
              <a:latin typeface="Spectral"/>
              <a:ea typeface="Spectral"/>
              <a:cs typeface="Spectral"/>
              <a:sym typeface="Spectr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Spectral"/>
              <a:buChar char="-"/>
            </a:pPr>
            <a:r>
              <a:rPr i="1" lang="es">
                <a:latin typeface="Spectral"/>
                <a:ea typeface="Spectral"/>
                <a:cs typeface="Spectral"/>
                <a:sym typeface="Spectral"/>
              </a:rPr>
              <a:t>Carboncillo, manipula sobre la imagen</a:t>
            </a:r>
            <a:endParaRPr i="1">
              <a:latin typeface="Spectral"/>
              <a:ea typeface="Spectral"/>
              <a:cs typeface="Spectral"/>
              <a:sym typeface="Spectr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Spectral"/>
              <a:buChar char="-"/>
            </a:pPr>
            <a:r>
              <a:rPr i="1" lang="es">
                <a:latin typeface="Spectral"/>
                <a:ea typeface="Spectral"/>
                <a:cs typeface="Spectral"/>
                <a:sym typeface="Spectral"/>
              </a:rPr>
              <a:t>Relación entre </a:t>
            </a:r>
            <a:r>
              <a:rPr i="1" lang="es">
                <a:latin typeface="Spectral"/>
                <a:ea typeface="Spectral"/>
                <a:cs typeface="Spectral"/>
                <a:sym typeface="Spectral"/>
              </a:rPr>
              <a:t>cómo</a:t>
            </a:r>
            <a:r>
              <a:rPr i="1" lang="es">
                <a:latin typeface="Spectral"/>
                <a:ea typeface="Spectral"/>
                <a:cs typeface="Spectral"/>
                <a:sym typeface="Spectral"/>
              </a:rPr>
              <a:t> narrar con la palabra o la imagen y </a:t>
            </a:r>
            <a:r>
              <a:rPr i="1" lang="es">
                <a:latin typeface="Spectral"/>
                <a:ea typeface="Spectral"/>
                <a:cs typeface="Spectral"/>
                <a:sym typeface="Spectral"/>
              </a:rPr>
              <a:t>cómo</a:t>
            </a:r>
            <a:r>
              <a:rPr i="1" lang="es">
                <a:latin typeface="Spectral"/>
                <a:ea typeface="Spectral"/>
                <a:cs typeface="Spectral"/>
                <a:sym typeface="Spectral"/>
              </a:rPr>
              <a:t> pueden fluir juntas </a:t>
            </a:r>
            <a:endParaRPr i="1">
              <a:latin typeface="Spectral"/>
              <a:ea typeface="Spectral"/>
              <a:cs typeface="Spectral"/>
              <a:sym typeface="Spectral"/>
            </a:endParaRPr>
          </a:p>
        </p:txBody>
      </p:sp>
      <p:pic>
        <p:nvPicPr>
          <p:cNvPr id="65" name="Google Shape;6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22650" y="1524825"/>
            <a:ext cx="3960975" cy="2641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/>
          <p:nvPr>
            <p:ph type="title"/>
          </p:nvPr>
        </p:nvSpPr>
        <p:spPr>
          <a:xfrm>
            <a:off x="3879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highlight>
                  <a:srgbClr val="E34040"/>
                </a:highlight>
                <a:latin typeface="Spectral"/>
                <a:ea typeface="Spectral"/>
                <a:cs typeface="Spectral"/>
                <a:sym typeface="Spectral"/>
              </a:rPr>
              <a:t>TEMÁTICA Y ESTRUCTURA</a:t>
            </a:r>
            <a:endParaRPr>
              <a:highlight>
                <a:srgbClr val="E34040"/>
              </a:highlight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71" name="Google Shape;71;p15"/>
          <p:cNvSpPr txBox="1"/>
          <p:nvPr>
            <p:ph idx="1" type="body"/>
          </p:nvPr>
        </p:nvSpPr>
        <p:spPr>
          <a:xfrm>
            <a:off x="3879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925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900"/>
              <a:buFont typeface="Spectral"/>
              <a:buChar char="-"/>
            </a:pPr>
            <a:r>
              <a:rPr i="1" lang="es" sz="1900">
                <a:solidFill>
                  <a:srgbClr val="666666"/>
                </a:solidFill>
                <a:latin typeface="Spectral"/>
                <a:ea typeface="Spectral"/>
                <a:cs typeface="Spectral"/>
                <a:sym typeface="Spectral"/>
              </a:rPr>
              <a:t>Tema principal el tiempo</a:t>
            </a:r>
            <a:endParaRPr i="1" sz="1900">
              <a:solidFill>
                <a:srgbClr val="666666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-34925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900"/>
              <a:buFont typeface="Spectral"/>
              <a:buChar char="-"/>
            </a:pPr>
            <a:r>
              <a:rPr i="1" lang="es" sz="1900">
                <a:solidFill>
                  <a:srgbClr val="666666"/>
                </a:solidFill>
                <a:latin typeface="Spectral"/>
                <a:ea typeface="Spectral"/>
                <a:cs typeface="Spectral"/>
                <a:sym typeface="Spectral"/>
              </a:rPr>
              <a:t>Dinámico, superposición y repetición</a:t>
            </a:r>
            <a:endParaRPr i="1" sz="1900">
              <a:solidFill>
                <a:srgbClr val="666666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-34925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900"/>
              <a:buFont typeface="Spectral"/>
              <a:buChar char="-"/>
            </a:pPr>
            <a:r>
              <a:rPr i="1" lang="es" sz="1900">
                <a:solidFill>
                  <a:srgbClr val="666666"/>
                </a:solidFill>
                <a:latin typeface="Spectral"/>
                <a:ea typeface="Spectral"/>
                <a:cs typeface="Spectral"/>
                <a:sym typeface="Spectral"/>
              </a:rPr>
              <a:t>Uso de blanco y negro</a:t>
            </a:r>
            <a:endParaRPr i="1" sz="1900">
              <a:solidFill>
                <a:srgbClr val="666666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-34925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900"/>
              <a:buFont typeface="Spectral"/>
              <a:buChar char="-"/>
            </a:pPr>
            <a:r>
              <a:rPr i="1" lang="es" sz="1900">
                <a:solidFill>
                  <a:srgbClr val="666666"/>
                </a:solidFill>
                <a:latin typeface="Spectral"/>
                <a:ea typeface="Spectral"/>
                <a:cs typeface="Spectral"/>
                <a:sym typeface="Spectral"/>
              </a:rPr>
              <a:t>Versatilidad técnica por su calidad artística</a:t>
            </a:r>
            <a:endParaRPr i="1" sz="1900">
              <a:solidFill>
                <a:srgbClr val="666666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-34925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900"/>
              <a:buFont typeface="Spectral"/>
              <a:buChar char="-"/>
            </a:pPr>
            <a:r>
              <a:rPr i="1" lang="es" sz="1900">
                <a:solidFill>
                  <a:srgbClr val="666666"/>
                </a:solidFill>
                <a:latin typeface="Spectral"/>
                <a:ea typeface="Spectral"/>
                <a:cs typeface="Spectral"/>
                <a:sym typeface="Spectral"/>
              </a:rPr>
              <a:t>Obra en variedad de formatos</a:t>
            </a:r>
            <a:endParaRPr i="1" sz="1900">
              <a:solidFill>
                <a:srgbClr val="666666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-34925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900"/>
              <a:buFont typeface="Spectral"/>
              <a:buChar char="-"/>
            </a:pPr>
            <a:r>
              <a:rPr i="1" lang="es" sz="1900">
                <a:solidFill>
                  <a:srgbClr val="666666"/>
                </a:solidFill>
                <a:latin typeface="Spectral"/>
                <a:ea typeface="Spectral"/>
                <a:cs typeface="Spectral"/>
                <a:sym typeface="Spectral"/>
              </a:rPr>
              <a:t>Sugiere sentimientos y experiencias</a:t>
            </a:r>
            <a:endParaRPr i="1" sz="1900">
              <a:solidFill>
                <a:srgbClr val="666666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pic>
        <p:nvPicPr>
          <p:cNvPr id="72" name="Google Shape;72;p15"/>
          <p:cNvPicPr preferRelativeResize="0"/>
          <p:nvPr/>
        </p:nvPicPr>
        <p:blipFill rotWithShape="1">
          <a:blip r:embed="rId3">
            <a:alphaModFix/>
          </a:blip>
          <a:srcRect b="5368" l="2698" r="1945" t="6470"/>
          <a:stretch/>
        </p:blipFill>
        <p:spPr>
          <a:xfrm>
            <a:off x="5544425" y="2314100"/>
            <a:ext cx="3162000" cy="219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/>
          <p:nvPr>
            <p:ph type="title"/>
          </p:nvPr>
        </p:nvSpPr>
        <p:spPr>
          <a:xfrm>
            <a:off x="546625" y="402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highlight>
                  <a:srgbClr val="6DC6EB"/>
                </a:highlight>
                <a:latin typeface="Spectral"/>
                <a:ea typeface="Spectral"/>
                <a:cs typeface="Spectral"/>
                <a:sym typeface="Spectral"/>
              </a:rPr>
              <a:t>RECURSOS VISUALES Y MÚSICA</a:t>
            </a:r>
            <a:endParaRPr>
              <a:highlight>
                <a:srgbClr val="6DC6EB"/>
              </a:highlight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78" name="Google Shape;78;p16"/>
          <p:cNvSpPr txBox="1"/>
          <p:nvPr>
            <p:ph idx="1" type="body"/>
          </p:nvPr>
        </p:nvSpPr>
        <p:spPr>
          <a:xfrm>
            <a:off x="465250" y="10330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Spectral"/>
              <a:buChar char="-"/>
            </a:pPr>
            <a:r>
              <a:rPr i="1" lang="es">
                <a:solidFill>
                  <a:srgbClr val="666666"/>
                </a:solidFill>
                <a:latin typeface="Spectral"/>
                <a:ea typeface="Spectral"/>
                <a:cs typeface="Spectral"/>
                <a:sym typeface="Spectral"/>
              </a:rPr>
              <a:t>Técnica única</a:t>
            </a:r>
            <a:endParaRPr i="1">
              <a:solidFill>
                <a:srgbClr val="666666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-3429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Spectral"/>
              <a:buChar char="-"/>
            </a:pPr>
            <a:r>
              <a:rPr i="1" lang="es">
                <a:solidFill>
                  <a:srgbClr val="666666"/>
                </a:solidFill>
                <a:latin typeface="Spectral"/>
                <a:ea typeface="Spectral"/>
                <a:cs typeface="Spectral"/>
                <a:sym typeface="Spectral"/>
              </a:rPr>
              <a:t>Ciclo incesante de borrado y nuevos trazos</a:t>
            </a:r>
            <a:endParaRPr i="1">
              <a:solidFill>
                <a:srgbClr val="666666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-3429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Spectral"/>
              <a:buChar char="-"/>
            </a:pPr>
            <a:r>
              <a:rPr i="1" lang="es">
                <a:solidFill>
                  <a:srgbClr val="666666"/>
                </a:solidFill>
                <a:latin typeface="Spectral"/>
                <a:ea typeface="Spectral"/>
                <a:cs typeface="Spectral"/>
                <a:sym typeface="Spectral"/>
              </a:rPr>
              <a:t>Otras técnicas de vídeo: efectos de disparo inverso, manipula el grano…</a:t>
            </a:r>
            <a:endParaRPr i="1">
              <a:solidFill>
                <a:srgbClr val="666666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Spectral"/>
              <a:buChar char="-"/>
            </a:pPr>
            <a:r>
              <a:rPr i="1" lang="es">
                <a:solidFill>
                  <a:srgbClr val="666666"/>
                </a:solidFill>
                <a:latin typeface="Spectral"/>
                <a:ea typeface="Spectral"/>
                <a:cs typeface="Spectral"/>
                <a:sym typeface="Spectral"/>
              </a:rPr>
              <a:t>Fondo blanco y carboncillo negro</a:t>
            </a:r>
            <a:endParaRPr i="1">
              <a:solidFill>
                <a:srgbClr val="666666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-342900" lvl="0" marL="457200" rtl="0" algn="just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Spectral"/>
              <a:buChar char="-"/>
            </a:pPr>
            <a:r>
              <a:rPr i="1" lang="es">
                <a:solidFill>
                  <a:srgbClr val="666666"/>
                </a:solidFill>
                <a:latin typeface="Spectral"/>
                <a:ea typeface="Spectral"/>
                <a:cs typeface="Spectral"/>
                <a:sym typeface="Spectral"/>
              </a:rPr>
              <a:t>Música: Philip Miller</a:t>
            </a:r>
            <a:endParaRPr i="1">
              <a:solidFill>
                <a:srgbClr val="666666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1700"/>
          </a:p>
        </p:txBody>
      </p:sp>
      <p:pic>
        <p:nvPicPr>
          <p:cNvPr id="79" name="Google Shape;79;p16"/>
          <p:cNvPicPr preferRelativeResize="0"/>
          <p:nvPr/>
        </p:nvPicPr>
        <p:blipFill rotWithShape="1">
          <a:blip r:embed="rId3">
            <a:alphaModFix/>
          </a:blip>
          <a:srcRect b="8634" l="0" r="0" t="0"/>
          <a:stretch/>
        </p:blipFill>
        <p:spPr>
          <a:xfrm>
            <a:off x="1135575" y="2835500"/>
            <a:ext cx="2719175" cy="190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6"/>
          <p:cNvPicPr preferRelativeResize="0"/>
          <p:nvPr/>
        </p:nvPicPr>
        <p:blipFill rotWithShape="1">
          <a:blip r:embed="rId4">
            <a:alphaModFix/>
          </a:blip>
          <a:srcRect b="2789" l="5287" r="5099" t="0"/>
          <a:stretch/>
        </p:blipFill>
        <p:spPr>
          <a:xfrm>
            <a:off x="4454050" y="2393775"/>
            <a:ext cx="3846976" cy="2347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highlight>
                  <a:srgbClr val="FFAED5"/>
                </a:highlight>
                <a:latin typeface="Spectral"/>
                <a:ea typeface="Spectral"/>
                <a:cs typeface="Spectral"/>
                <a:sym typeface="Spectral"/>
              </a:rPr>
              <a:t>CONTEXTO Y CITAS</a:t>
            </a:r>
            <a:endParaRPr>
              <a:highlight>
                <a:srgbClr val="FFAED5"/>
              </a:highlight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86" name="Google Shape;86;p17"/>
          <p:cNvSpPr txBox="1"/>
          <p:nvPr>
            <p:ph idx="1" type="body"/>
          </p:nvPr>
        </p:nvSpPr>
        <p:spPr>
          <a:xfrm>
            <a:off x="311700" y="1152575"/>
            <a:ext cx="4904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Font typeface="Spectral"/>
              <a:buChar char="-"/>
            </a:pPr>
            <a:r>
              <a:rPr i="1" lang="es" sz="1700">
                <a:latin typeface="Spectral"/>
                <a:ea typeface="Spectral"/>
                <a:cs typeface="Spectral"/>
                <a:sym typeface="Spectral"/>
              </a:rPr>
              <a:t>Obra basada en la historia de su país, Sudáfrica. (Segregación racial)</a:t>
            </a:r>
            <a:endParaRPr i="1" sz="1700">
              <a:latin typeface="Spectral"/>
              <a:ea typeface="Spectral"/>
              <a:cs typeface="Spectral"/>
              <a:sym typeface="Spectral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Font typeface="Spectral"/>
              <a:buChar char="-"/>
            </a:pPr>
            <a:r>
              <a:rPr i="1" lang="es" sz="1700">
                <a:latin typeface="Spectral"/>
                <a:ea typeface="Spectral"/>
                <a:cs typeface="Spectral"/>
                <a:sym typeface="Spectral"/>
              </a:rPr>
              <a:t>Cortometrajes inspirados en la industria minera</a:t>
            </a:r>
            <a:endParaRPr i="1" sz="2000">
              <a:latin typeface="Spectral"/>
              <a:ea typeface="Spectral"/>
              <a:cs typeface="Spectral"/>
              <a:sym typeface="Spectral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Font typeface="Spectral"/>
              <a:buChar char="-"/>
            </a:pPr>
            <a:r>
              <a:rPr i="1" lang="es" sz="1700">
                <a:latin typeface="Spectral"/>
                <a:ea typeface="Spectral"/>
                <a:cs typeface="Spectral"/>
                <a:sym typeface="Spectral"/>
              </a:rPr>
              <a:t>Interés por el arte político</a:t>
            </a:r>
            <a:endParaRPr i="1" sz="1700">
              <a:latin typeface="Spectral"/>
              <a:ea typeface="Spectral"/>
              <a:cs typeface="Spectral"/>
              <a:sym typeface="Spectral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Font typeface="Spectral"/>
              <a:buChar char="-"/>
            </a:pPr>
            <a:r>
              <a:rPr i="1" lang="es" sz="1700">
                <a:latin typeface="Spectral"/>
                <a:ea typeface="Spectral"/>
                <a:cs typeface="Spectral"/>
                <a:sym typeface="Spectral"/>
              </a:rPr>
              <a:t>Solidaridad y compromiso con las realidades históricas, culturales y sociales de su país</a:t>
            </a:r>
            <a:endParaRPr i="1" sz="1700"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</p:txBody>
      </p:sp>
      <p:pic>
        <p:nvPicPr>
          <p:cNvPr id="87" name="Google Shape;8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83142" y="1214634"/>
            <a:ext cx="3290548" cy="329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7061" y="3206350"/>
            <a:ext cx="3130651" cy="176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highlight>
                  <a:srgbClr val="A990F1"/>
                </a:highlight>
                <a:latin typeface="Spectral"/>
                <a:ea typeface="Spectral"/>
                <a:cs typeface="Spectral"/>
                <a:sym typeface="Spectral"/>
              </a:rPr>
              <a:t>CONCLUSIÓN</a:t>
            </a:r>
            <a:endParaRPr>
              <a:highlight>
                <a:srgbClr val="A990F1"/>
              </a:highlight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94" name="Google Shape;94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4925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900"/>
              <a:buFont typeface="Spectral"/>
              <a:buChar char="-"/>
            </a:pPr>
            <a:r>
              <a:rPr i="1" lang="es" sz="1900">
                <a:solidFill>
                  <a:srgbClr val="666666"/>
                </a:solidFill>
                <a:latin typeface="Spectral"/>
                <a:ea typeface="Spectral"/>
                <a:cs typeface="Spectral"/>
                <a:sym typeface="Spectral"/>
              </a:rPr>
              <a:t>Simbología, numerología, dinamismo, repetición</a:t>
            </a:r>
            <a:endParaRPr i="1" sz="1900">
              <a:solidFill>
                <a:srgbClr val="666666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-34925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900"/>
              <a:buFont typeface="Spectral"/>
              <a:buChar char="-"/>
            </a:pPr>
            <a:r>
              <a:rPr i="1" lang="es" sz="1900">
                <a:solidFill>
                  <a:srgbClr val="666666"/>
                </a:solidFill>
                <a:latin typeface="Spectral"/>
                <a:ea typeface="Spectral"/>
                <a:cs typeface="Spectral"/>
                <a:sym typeface="Spectral"/>
              </a:rPr>
              <a:t>Monocromía en la gama de colores blanco y negro</a:t>
            </a:r>
            <a:endParaRPr i="1" sz="1900">
              <a:solidFill>
                <a:srgbClr val="666666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-34925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900"/>
              <a:buFont typeface="Spectral"/>
              <a:buChar char="-"/>
            </a:pPr>
            <a:r>
              <a:rPr i="1" lang="es" sz="1900">
                <a:solidFill>
                  <a:srgbClr val="666666"/>
                </a:solidFill>
                <a:latin typeface="Spectral"/>
                <a:ea typeface="Spectral"/>
                <a:cs typeface="Spectral"/>
                <a:sym typeface="Spectral"/>
              </a:rPr>
              <a:t>Técnicas como el carboncillo, collage, tinta, luminosidad, etc.</a:t>
            </a:r>
            <a:endParaRPr i="1" sz="1900">
              <a:solidFill>
                <a:srgbClr val="666666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-34925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900"/>
              <a:buFont typeface="Spectral"/>
              <a:buChar char="-"/>
            </a:pPr>
            <a:r>
              <a:rPr i="1" lang="es" sz="1900">
                <a:solidFill>
                  <a:srgbClr val="666666"/>
                </a:solidFill>
                <a:latin typeface="Spectral"/>
                <a:ea typeface="Spectral"/>
                <a:cs typeface="Spectral"/>
                <a:sym typeface="Spectral"/>
              </a:rPr>
              <a:t>Acabado sútil y versátil</a:t>
            </a:r>
            <a:endParaRPr i="1" sz="1900">
              <a:solidFill>
                <a:srgbClr val="666666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-34925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900"/>
              <a:buFont typeface="Spectral"/>
              <a:buChar char="-"/>
            </a:pPr>
            <a:r>
              <a:rPr i="1" lang="es" sz="1900">
                <a:solidFill>
                  <a:srgbClr val="666666"/>
                </a:solidFill>
                <a:latin typeface="Spectral"/>
                <a:ea typeface="Spectral"/>
                <a:cs typeface="Spectral"/>
                <a:sym typeface="Spectral"/>
              </a:rPr>
              <a:t>Referencia a la segregación racial de Sudáfrica en los 90 y su posición de privilegio.</a:t>
            </a:r>
            <a:endParaRPr i="1" sz="1900">
              <a:solidFill>
                <a:srgbClr val="666666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-34925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900"/>
              <a:buFont typeface="Spectral"/>
              <a:buChar char="-"/>
            </a:pPr>
            <a:r>
              <a:rPr i="1" lang="es" sz="1900">
                <a:solidFill>
                  <a:srgbClr val="666666"/>
                </a:solidFill>
                <a:latin typeface="Spectral"/>
                <a:ea typeface="Spectral"/>
                <a:cs typeface="Spectral"/>
                <a:sym typeface="Spectral"/>
              </a:rPr>
              <a:t>Imágenes que recuerdan a él y a su mujer</a:t>
            </a:r>
            <a:endParaRPr i="1" sz="1900">
              <a:solidFill>
                <a:srgbClr val="666666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-34925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900"/>
              <a:buFont typeface="Spectral"/>
              <a:buChar char="-"/>
            </a:pPr>
            <a:r>
              <a:rPr i="1" lang="es" sz="1900">
                <a:solidFill>
                  <a:srgbClr val="666666"/>
                </a:solidFill>
                <a:latin typeface="Spectral"/>
                <a:ea typeface="Spectral"/>
                <a:cs typeface="Spectral"/>
                <a:sym typeface="Spectral"/>
              </a:rPr>
              <a:t>Música que refuerza el significado de s</a:t>
            </a:r>
            <a:r>
              <a:rPr i="1" lang="es" sz="1900">
                <a:solidFill>
                  <a:srgbClr val="666666"/>
                </a:solidFill>
                <a:latin typeface="Spectral"/>
                <a:ea typeface="Spectral"/>
                <a:cs typeface="Spectral"/>
                <a:sym typeface="Spectral"/>
              </a:rPr>
              <a:t>u obra</a:t>
            </a:r>
            <a:endParaRPr i="1" sz="1900">
              <a:solidFill>
                <a:srgbClr val="666666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-34925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900"/>
              <a:buFont typeface="Spectral"/>
              <a:buChar char="-"/>
            </a:pPr>
            <a:r>
              <a:rPr i="1" lang="es" sz="1900">
                <a:solidFill>
                  <a:srgbClr val="666666"/>
                </a:solidFill>
                <a:latin typeface="Spectral"/>
                <a:ea typeface="Spectral"/>
                <a:cs typeface="Spectral"/>
                <a:sym typeface="Spectral"/>
              </a:rPr>
              <a:t>More Sweetly Play the Dance, 2015</a:t>
            </a:r>
            <a:endParaRPr i="1" sz="1900">
              <a:solidFill>
                <a:srgbClr val="666666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-34925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900"/>
              <a:buFont typeface="Spectral"/>
              <a:buChar char="-"/>
            </a:pPr>
            <a:r>
              <a:rPr i="1" lang="es" sz="1900">
                <a:solidFill>
                  <a:srgbClr val="666666"/>
                </a:solidFill>
                <a:latin typeface="Spectral"/>
                <a:ea typeface="Spectral"/>
                <a:cs typeface="Spectral"/>
                <a:sym typeface="Spectral"/>
              </a:rPr>
              <a:t>Drawings for projection </a:t>
            </a:r>
            <a:endParaRPr i="1" sz="1900">
              <a:solidFill>
                <a:srgbClr val="666666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-34925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900"/>
              <a:buFont typeface="Spectral"/>
              <a:buChar char="-"/>
            </a:pPr>
            <a:r>
              <a:rPr i="1" lang="es" sz="1900">
                <a:solidFill>
                  <a:srgbClr val="666666"/>
                </a:solidFill>
                <a:latin typeface="Spectral"/>
                <a:ea typeface="Spectral"/>
                <a:cs typeface="Spectral"/>
                <a:sym typeface="Spectral"/>
              </a:rPr>
              <a:t>Stop-motion a partir de imágenes, dibujos y palabras,                                           sin objetos</a:t>
            </a:r>
            <a:endParaRPr/>
          </a:p>
        </p:txBody>
      </p:sp>
      <p:pic>
        <p:nvPicPr>
          <p:cNvPr id="95" name="Google Shape;9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84875" y="2695500"/>
            <a:ext cx="2526549" cy="1682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